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isho\Desktop\&#29987;&#23142;&#20154;&#31185;\&#23398;&#20250;&#38306;&#20418;\&#20195;&#35696;&#21729;&#12395;&#38306;&#12377;&#12427;&#24847;&#35672;&#35519;&#26619;&#12450;&#12531;&#12465;&#12540;&#12488;\&#12450;&#12531;&#12465;&#12540;&#12488;&#32080;&#265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isho\Desktop\&#29987;&#23142;&#20154;&#31185;\&#23398;&#20250;&#38306;&#20418;\&#20195;&#35696;&#21729;&#12395;&#38306;&#12377;&#12427;&#24847;&#35672;&#35519;&#26619;&#12450;&#12531;&#12465;&#12540;&#12488;\&#12450;&#12531;&#12465;&#12540;&#12488;&#32080;&#265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isho\Desktop\&#29987;&#23142;&#20154;&#31185;\&#23398;&#20250;&#38306;&#20418;\&#20195;&#35696;&#21729;&#12395;&#38306;&#12377;&#12427;&#24847;&#35672;&#35519;&#26619;&#12450;&#12531;&#12465;&#12540;&#12488;\&#12450;&#12531;&#12465;&#12540;&#12488;&#32080;&#265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hisho\Desktop\&#29987;&#23142;&#20154;&#31185;\&#23398;&#20250;&#38306;&#20418;\&#20195;&#35696;&#21729;&#12395;&#38306;&#12377;&#12427;&#24847;&#35672;&#35519;&#26619;&#12450;&#12531;&#12465;&#12540;&#12488;\&#12450;&#12531;&#12465;&#12540;&#12488;&#32080;&#265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hisho\Desktop\&#29987;&#23142;&#20154;&#31185;\&#23398;&#20250;&#38306;&#20418;\&#20195;&#35696;&#21729;&#12395;&#38306;&#12377;&#12427;&#24847;&#35672;&#35519;&#26619;&#12450;&#12531;&#12465;&#12540;&#12488;\&#12450;&#12531;&#12465;&#12540;&#12488;&#32080;&#2652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hisho\Desktop\&#29987;&#23142;&#20154;&#31185;\&#23398;&#20250;&#38306;&#20418;\&#20195;&#35696;&#21729;&#12395;&#38306;&#12377;&#12427;&#24847;&#35672;&#35519;&#26619;&#12450;&#12531;&#12465;&#12540;&#12488;\&#12450;&#12531;&#12465;&#12540;&#12488;&#32080;&#2652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hisho\Desktop\&#29987;&#23142;&#20154;&#31185;\&#23398;&#20250;&#38306;&#20418;\&#20195;&#35696;&#21729;&#12395;&#38306;&#12377;&#12427;&#24847;&#35672;&#35519;&#26619;&#12450;&#12531;&#12465;&#12540;&#12488;\&#12450;&#12531;&#12465;&#12540;&#12488;&#32080;&#2652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hisho\Desktop\&#29987;&#23142;&#20154;&#31185;\&#23398;&#20250;&#38306;&#20418;\&#20195;&#35696;&#21729;&#12395;&#38306;&#12377;&#12427;&#24847;&#35672;&#35519;&#26619;&#12450;&#12531;&#12465;&#12540;&#12488;\&#12450;&#12531;&#12465;&#12540;&#12488;&#32080;&#26524;.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(年代別)'!$A$2:$A$9</c:f>
              <c:strCache>
                <c:ptCount val="8"/>
                <c:pt idx="0">
                  <c:v>20代</c:v>
                </c:pt>
                <c:pt idx="1">
                  <c:v>30代</c:v>
                </c:pt>
                <c:pt idx="2">
                  <c:v>40代</c:v>
                </c:pt>
                <c:pt idx="3">
                  <c:v>50代</c:v>
                </c:pt>
                <c:pt idx="4">
                  <c:v>60代</c:v>
                </c:pt>
                <c:pt idx="5">
                  <c:v>70代</c:v>
                </c:pt>
                <c:pt idx="6">
                  <c:v>80代以上</c:v>
                </c:pt>
                <c:pt idx="7">
                  <c:v>回答無</c:v>
                </c:pt>
              </c:strCache>
            </c:strRef>
          </c:cat>
          <c:val>
            <c:numRef>
              <c:f>'集計 (年代別)'!$B$2:$B$9</c:f>
              <c:numCache>
                <c:formatCode>0"人"</c:formatCode>
                <c:ptCount val="8"/>
                <c:pt idx="0">
                  <c:v>6</c:v>
                </c:pt>
                <c:pt idx="1">
                  <c:v>49</c:v>
                </c:pt>
                <c:pt idx="2">
                  <c:v>53</c:v>
                </c:pt>
                <c:pt idx="3">
                  <c:v>56</c:v>
                </c:pt>
                <c:pt idx="4">
                  <c:v>58</c:v>
                </c:pt>
                <c:pt idx="5">
                  <c:v>14</c:v>
                </c:pt>
                <c:pt idx="6">
                  <c:v>15</c:v>
                </c:pt>
                <c:pt idx="7">
                  <c:v>7</c:v>
                </c:pt>
              </c:numCache>
            </c:numRef>
          </c:val>
        </c:ser>
        <c:dLbls>
          <c:dLblPos val="outEnd"/>
          <c:showLegendKey val="0"/>
          <c:showVal val="1"/>
          <c:showCatName val="0"/>
          <c:showSerName val="0"/>
          <c:showPercent val="0"/>
          <c:showBubbleSize val="0"/>
        </c:dLbls>
        <c:gapWidth val="219"/>
        <c:overlap val="-27"/>
        <c:axId val="-1554112336"/>
        <c:axId val="-1554107440"/>
      </c:barChart>
      <c:catAx>
        <c:axId val="-1554112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54107440"/>
        <c:crosses val="autoZero"/>
        <c:auto val="1"/>
        <c:lblAlgn val="ctr"/>
        <c:lblOffset val="100"/>
        <c:noMultiLvlLbl val="0"/>
      </c:catAx>
      <c:valAx>
        <c:axId val="-1554107440"/>
        <c:scaling>
          <c:orientation val="minMax"/>
        </c:scaling>
        <c:delete val="0"/>
        <c:axPos val="l"/>
        <c:majorGridlines>
          <c:spPr>
            <a:ln w="9525" cap="flat" cmpd="sng" algn="ctr">
              <a:solidFill>
                <a:schemeClr val="tx1">
                  <a:lumMod val="15000"/>
                  <a:lumOff val="85000"/>
                </a:schemeClr>
              </a:solidFill>
              <a:round/>
            </a:ln>
            <a:effectLst/>
          </c:spPr>
        </c:majorGridlines>
        <c:numFmt formatCode="0&quot;人&quot;"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5541123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4.7043727807292664E-2"/>
          <c:y val="3.8277517205702882E-2"/>
          <c:w val="0.93916749124629562"/>
          <c:h val="0.83138164575240114"/>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(年代別)'!$A$12:$A$14</c:f>
              <c:strCache>
                <c:ptCount val="3"/>
                <c:pt idx="0">
                  <c:v>男性</c:v>
                </c:pt>
                <c:pt idx="1">
                  <c:v>女性</c:v>
                </c:pt>
                <c:pt idx="2">
                  <c:v>回答無</c:v>
                </c:pt>
              </c:strCache>
            </c:strRef>
          </c:cat>
          <c:val>
            <c:numRef>
              <c:f>'集計 (年代別)'!$B$12:$B$14</c:f>
              <c:numCache>
                <c:formatCode>0"人"</c:formatCode>
                <c:ptCount val="3"/>
                <c:pt idx="0">
                  <c:v>185</c:v>
                </c:pt>
                <c:pt idx="1">
                  <c:v>55</c:v>
                </c:pt>
                <c:pt idx="2">
                  <c:v>18</c:v>
                </c:pt>
              </c:numCache>
            </c:numRef>
          </c:val>
        </c:ser>
        <c:dLbls>
          <c:dLblPos val="outEnd"/>
          <c:showLegendKey val="0"/>
          <c:showVal val="1"/>
          <c:showCatName val="0"/>
          <c:showSerName val="0"/>
          <c:showPercent val="0"/>
          <c:showBubbleSize val="0"/>
        </c:dLbls>
        <c:gapWidth val="219"/>
        <c:overlap val="-27"/>
        <c:axId val="-1554111792"/>
        <c:axId val="-1554110704"/>
      </c:barChart>
      <c:catAx>
        <c:axId val="-1554111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54110704"/>
        <c:crosses val="autoZero"/>
        <c:auto val="1"/>
        <c:lblAlgn val="ctr"/>
        <c:lblOffset val="100"/>
        <c:noMultiLvlLbl val="0"/>
      </c:catAx>
      <c:valAx>
        <c:axId val="-1554110704"/>
        <c:scaling>
          <c:orientation val="minMax"/>
        </c:scaling>
        <c:delete val="0"/>
        <c:axPos val="l"/>
        <c:majorGridlines>
          <c:spPr>
            <a:ln w="9525" cap="flat" cmpd="sng" algn="ctr">
              <a:solidFill>
                <a:schemeClr val="tx1">
                  <a:lumMod val="15000"/>
                  <a:lumOff val="85000"/>
                </a:schemeClr>
              </a:solidFill>
              <a:round/>
            </a:ln>
            <a:effectLst/>
          </c:spPr>
        </c:majorGridlines>
        <c:numFmt formatCode="0&quot;人&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541117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dLbl>
            <c:dLbl>
              <c:idx val="1"/>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dLbl>
            <c:dLbl>
              <c:idx val="2"/>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dLbl>
            <c:dLbl>
              <c:idx val="3"/>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dLbl>
            <c:dLbl>
              <c:idx val="4"/>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(年代別)'!$A$17:$A$21</c:f>
              <c:strCache>
                <c:ptCount val="5"/>
                <c:pt idx="0">
                  <c:v>大学病院</c:v>
                </c:pt>
                <c:pt idx="1">
                  <c:v>一般病院</c:v>
                </c:pt>
                <c:pt idx="2">
                  <c:v>診療所</c:v>
                </c:pt>
                <c:pt idx="3">
                  <c:v>その他</c:v>
                </c:pt>
                <c:pt idx="4">
                  <c:v>回答無</c:v>
                </c:pt>
              </c:strCache>
            </c:strRef>
          </c:cat>
          <c:val>
            <c:numRef>
              <c:f>'集計 (年代別)'!$B$17:$B$21</c:f>
              <c:numCache>
                <c:formatCode>0"人"</c:formatCode>
                <c:ptCount val="5"/>
                <c:pt idx="0">
                  <c:v>74</c:v>
                </c:pt>
                <c:pt idx="1">
                  <c:v>55</c:v>
                </c:pt>
                <c:pt idx="2">
                  <c:v>112</c:v>
                </c:pt>
                <c:pt idx="3">
                  <c:v>8</c:v>
                </c:pt>
                <c:pt idx="4">
                  <c:v>9</c:v>
                </c:pt>
              </c:numCache>
            </c:numRef>
          </c:val>
        </c:ser>
        <c:dLbls>
          <c:dLblPos val="outEnd"/>
          <c:showLegendKey val="0"/>
          <c:showVal val="1"/>
          <c:showCatName val="0"/>
          <c:showSerName val="0"/>
          <c:showPercent val="0"/>
          <c:showBubbleSize val="0"/>
        </c:dLbls>
        <c:gapWidth val="219"/>
        <c:overlap val="-27"/>
        <c:axId val="-1554100368"/>
        <c:axId val="-1554102000"/>
      </c:barChart>
      <c:catAx>
        <c:axId val="-1554100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54102000"/>
        <c:crosses val="autoZero"/>
        <c:auto val="1"/>
        <c:lblAlgn val="ctr"/>
        <c:lblOffset val="100"/>
        <c:noMultiLvlLbl val="0"/>
      </c:catAx>
      <c:valAx>
        <c:axId val="-1554102000"/>
        <c:scaling>
          <c:orientation val="minMax"/>
        </c:scaling>
        <c:delete val="0"/>
        <c:axPos val="l"/>
        <c:majorGridlines>
          <c:spPr>
            <a:ln w="9525" cap="flat" cmpd="sng" algn="ctr">
              <a:solidFill>
                <a:schemeClr val="tx1">
                  <a:lumMod val="15000"/>
                  <a:lumOff val="85000"/>
                </a:schemeClr>
              </a:solidFill>
              <a:round/>
            </a:ln>
            <a:effectLst/>
          </c:spPr>
        </c:majorGridlines>
        <c:numFmt formatCode="0&quot;人&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54100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'集計 (年代別)'!$E$2</c:f>
              <c:strCache>
                <c:ptCount val="1"/>
                <c:pt idx="0">
                  <c:v>20代・30代</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(年代別)'!$D$3:$D$6</c:f>
              <c:strCache>
                <c:ptCount val="4"/>
                <c:pt idx="0">
                  <c:v>非常に興味がある</c:v>
                </c:pt>
                <c:pt idx="1">
                  <c:v>少しは興味がある</c:v>
                </c:pt>
                <c:pt idx="2">
                  <c:v>ほとんど興味がない</c:v>
                </c:pt>
                <c:pt idx="3">
                  <c:v>全く興味がない</c:v>
                </c:pt>
              </c:strCache>
            </c:strRef>
          </c:cat>
          <c:val>
            <c:numRef>
              <c:f>'集計 (年代別)'!$E$3:$E$6</c:f>
              <c:numCache>
                <c:formatCode>0"人"</c:formatCode>
                <c:ptCount val="4"/>
                <c:pt idx="0">
                  <c:v>0</c:v>
                </c:pt>
                <c:pt idx="1">
                  <c:v>5</c:v>
                </c:pt>
                <c:pt idx="2">
                  <c:v>30</c:v>
                </c:pt>
                <c:pt idx="3">
                  <c:v>20</c:v>
                </c:pt>
              </c:numCache>
            </c:numRef>
          </c:val>
        </c:ser>
        <c:ser>
          <c:idx val="1"/>
          <c:order val="1"/>
          <c:tx>
            <c:strRef>
              <c:f>'集計 (年代別)'!$F$2</c:f>
              <c:strCache>
                <c:ptCount val="1"/>
                <c:pt idx="0">
                  <c:v>40代以上</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(年代別)'!$D$3:$D$6</c:f>
              <c:strCache>
                <c:ptCount val="4"/>
                <c:pt idx="0">
                  <c:v>非常に興味がある</c:v>
                </c:pt>
                <c:pt idx="1">
                  <c:v>少しは興味がある</c:v>
                </c:pt>
                <c:pt idx="2">
                  <c:v>ほとんど興味がない</c:v>
                </c:pt>
                <c:pt idx="3">
                  <c:v>全く興味がない</c:v>
                </c:pt>
              </c:strCache>
            </c:strRef>
          </c:cat>
          <c:val>
            <c:numRef>
              <c:f>'集計 (年代別)'!$F$3:$F$6</c:f>
              <c:numCache>
                <c:formatCode>0"人"</c:formatCode>
                <c:ptCount val="4"/>
                <c:pt idx="0">
                  <c:v>14</c:v>
                </c:pt>
                <c:pt idx="1">
                  <c:v>59</c:v>
                </c:pt>
                <c:pt idx="2">
                  <c:v>51</c:v>
                </c:pt>
                <c:pt idx="3">
                  <c:v>26</c:v>
                </c:pt>
              </c:numCache>
            </c:numRef>
          </c:val>
        </c:ser>
        <c:dLbls>
          <c:dLblPos val="inEnd"/>
          <c:showLegendKey val="0"/>
          <c:showVal val="1"/>
          <c:showCatName val="0"/>
          <c:showSerName val="0"/>
          <c:showPercent val="0"/>
          <c:showBubbleSize val="0"/>
        </c:dLbls>
        <c:gapWidth val="182"/>
        <c:axId val="-1554099824"/>
        <c:axId val="-1554109072"/>
      </c:barChart>
      <c:catAx>
        <c:axId val="-1554099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54109072"/>
        <c:crosses val="autoZero"/>
        <c:auto val="1"/>
        <c:lblAlgn val="ctr"/>
        <c:lblOffset val="100"/>
        <c:noMultiLvlLbl val="0"/>
      </c:catAx>
      <c:valAx>
        <c:axId val="-1554109072"/>
        <c:scaling>
          <c:orientation val="minMax"/>
        </c:scaling>
        <c:delete val="0"/>
        <c:axPos val="b"/>
        <c:majorGridlines>
          <c:spPr>
            <a:ln w="9525" cap="flat" cmpd="sng" algn="ctr">
              <a:solidFill>
                <a:schemeClr val="tx1">
                  <a:lumMod val="15000"/>
                  <a:lumOff val="85000"/>
                </a:schemeClr>
              </a:solidFill>
              <a:round/>
            </a:ln>
            <a:effectLst/>
          </c:spPr>
        </c:majorGridlines>
        <c:numFmt formatCode="0&quot;人&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54099824"/>
        <c:crosses val="autoZero"/>
        <c:crossBetween val="between"/>
      </c:valAx>
      <c:spPr>
        <a:noFill/>
        <a:ln>
          <a:noFill/>
        </a:ln>
        <a:effectLst/>
      </c:spPr>
    </c:plotArea>
    <c:legend>
      <c:legendPos val="b"/>
      <c:layout>
        <c:manualLayout>
          <c:xMode val="edge"/>
          <c:yMode val="edge"/>
          <c:x val="0.30572875977466157"/>
          <c:y val="0.93123533495535959"/>
          <c:w val="0.26695040431133826"/>
          <c:h val="6.876466504464043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'集計 (年代別)'!$E$11</c:f>
              <c:strCache>
                <c:ptCount val="1"/>
                <c:pt idx="0">
                  <c:v>20代・30代</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(年代別)'!$D$12:$D$13</c:f>
              <c:strCache>
                <c:ptCount val="2"/>
                <c:pt idx="0">
                  <c:v>知っている</c:v>
                </c:pt>
                <c:pt idx="1">
                  <c:v>知らない</c:v>
                </c:pt>
              </c:strCache>
            </c:strRef>
          </c:cat>
          <c:val>
            <c:numRef>
              <c:f>'集計 (年代別)'!$E$12:$E$13</c:f>
              <c:numCache>
                <c:formatCode>0"人"</c:formatCode>
                <c:ptCount val="2"/>
                <c:pt idx="0">
                  <c:v>2</c:v>
                </c:pt>
                <c:pt idx="1">
                  <c:v>6</c:v>
                </c:pt>
              </c:numCache>
            </c:numRef>
          </c:val>
        </c:ser>
        <c:ser>
          <c:idx val="1"/>
          <c:order val="1"/>
          <c:tx>
            <c:strRef>
              <c:f>'集計 (年代別)'!$F$11</c:f>
              <c:strCache>
                <c:ptCount val="1"/>
                <c:pt idx="0">
                  <c:v>40代以上</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(年代別)'!$D$12:$D$13</c:f>
              <c:strCache>
                <c:ptCount val="2"/>
                <c:pt idx="0">
                  <c:v>知っている</c:v>
                </c:pt>
                <c:pt idx="1">
                  <c:v>知らない</c:v>
                </c:pt>
              </c:strCache>
            </c:strRef>
          </c:cat>
          <c:val>
            <c:numRef>
              <c:f>'集計 (年代別)'!$F$12:$F$13</c:f>
              <c:numCache>
                <c:formatCode>0"人"</c:formatCode>
                <c:ptCount val="2"/>
                <c:pt idx="0">
                  <c:v>44</c:v>
                </c:pt>
                <c:pt idx="1">
                  <c:v>37</c:v>
                </c:pt>
              </c:numCache>
            </c:numRef>
          </c:val>
        </c:ser>
        <c:dLbls>
          <c:dLblPos val="inEnd"/>
          <c:showLegendKey val="0"/>
          <c:showVal val="1"/>
          <c:showCatName val="0"/>
          <c:showSerName val="0"/>
          <c:showPercent val="0"/>
          <c:showBubbleSize val="0"/>
        </c:dLbls>
        <c:gapWidth val="182"/>
        <c:axId val="-1554105808"/>
        <c:axId val="-1554105264"/>
      </c:barChart>
      <c:catAx>
        <c:axId val="-15541058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54105264"/>
        <c:crosses val="autoZero"/>
        <c:auto val="1"/>
        <c:lblAlgn val="ctr"/>
        <c:lblOffset val="100"/>
        <c:noMultiLvlLbl val="0"/>
      </c:catAx>
      <c:valAx>
        <c:axId val="-1554105264"/>
        <c:scaling>
          <c:orientation val="minMax"/>
        </c:scaling>
        <c:delete val="0"/>
        <c:axPos val="b"/>
        <c:majorGridlines>
          <c:spPr>
            <a:ln w="9525" cap="flat" cmpd="sng" algn="ctr">
              <a:solidFill>
                <a:schemeClr val="tx1">
                  <a:lumMod val="15000"/>
                  <a:lumOff val="85000"/>
                </a:schemeClr>
              </a:solidFill>
              <a:round/>
            </a:ln>
            <a:effectLst/>
          </c:spPr>
        </c:majorGridlines>
        <c:numFmt formatCode="0&quot;人&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54105808"/>
        <c:crosses val="autoZero"/>
        <c:crossBetween val="between"/>
      </c:valAx>
      <c:spPr>
        <a:noFill/>
        <a:ln>
          <a:noFill/>
        </a:ln>
        <a:effectLst/>
      </c:spPr>
    </c:plotArea>
    <c:legend>
      <c:legendPos val="b"/>
      <c:layout>
        <c:manualLayout>
          <c:xMode val="edge"/>
          <c:yMode val="edge"/>
          <c:x val="0.33455984720806797"/>
          <c:y val="0.9320675830670534"/>
          <c:w val="0.23811931687793178"/>
          <c:h val="6.7932416932946577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'集計 (年代別)'!$E$17</c:f>
              <c:strCache>
                <c:ptCount val="1"/>
                <c:pt idx="0">
                  <c:v>20代・30代</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(年代別)'!$D$18:$D$21</c:f>
              <c:strCache>
                <c:ptCount val="4"/>
                <c:pt idx="0">
                  <c:v>制度を知らない</c:v>
                </c:pt>
                <c:pt idx="1">
                  <c:v>自分には関係ない</c:v>
                </c:pt>
                <c:pt idx="2">
                  <c:v>代議員になる利点を感じない</c:v>
                </c:pt>
                <c:pt idx="3">
                  <c:v>その他</c:v>
                </c:pt>
              </c:strCache>
            </c:strRef>
          </c:cat>
          <c:val>
            <c:numRef>
              <c:f>'集計 (年代別)'!$E$18:$E$21</c:f>
              <c:numCache>
                <c:formatCode>0"人"</c:formatCode>
                <c:ptCount val="4"/>
                <c:pt idx="0">
                  <c:v>39</c:v>
                </c:pt>
                <c:pt idx="1">
                  <c:v>18</c:v>
                </c:pt>
                <c:pt idx="2">
                  <c:v>14</c:v>
                </c:pt>
                <c:pt idx="3">
                  <c:v>7</c:v>
                </c:pt>
              </c:numCache>
            </c:numRef>
          </c:val>
        </c:ser>
        <c:ser>
          <c:idx val="1"/>
          <c:order val="1"/>
          <c:tx>
            <c:strRef>
              <c:f>'集計 (年代別)'!$F$17</c:f>
              <c:strCache>
                <c:ptCount val="1"/>
                <c:pt idx="0">
                  <c:v>40代以上</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(年代別)'!$D$18:$D$21</c:f>
              <c:strCache>
                <c:ptCount val="4"/>
                <c:pt idx="0">
                  <c:v>制度を知らない</c:v>
                </c:pt>
                <c:pt idx="1">
                  <c:v>自分には関係ない</c:v>
                </c:pt>
                <c:pt idx="2">
                  <c:v>代議員になる利点を感じない</c:v>
                </c:pt>
                <c:pt idx="3">
                  <c:v>その他</c:v>
                </c:pt>
              </c:strCache>
            </c:strRef>
          </c:cat>
          <c:val>
            <c:numRef>
              <c:f>'集計 (年代別)'!$F$18:$F$21</c:f>
              <c:numCache>
                <c:formatCode>0"人"</c:formatCode>
                <c:ptCount val="4"/>
                <c:pt idx="0">
                  <c:v>30</c:v>
                </c:pt>
                <c:pt idx="1">
                  <c:v>30</c:v>
                </c:pt>
                <c:pt idx="2">
                  <c:v>47</c:v>
                </c:pt>
                <c:pt idx="3">
                  <c:v>7</c:v>
                </c:pt>
              </c:numCache>
            </c:numRef>
          </c:val>
        </c:ser>
        <c:dLbls>
          <c:dLblPos val="inEnd"/>
          <c:showLegendKey val="0"/>
          <c:showVal val="1"/>
          <c:showCatName val="0"/>
          <c:showSerName val="0"/>
          <c:showPercent val="0"/>
          <c:showBubbleSize val="0"/>
        </c:dLbls>
        <c:gapWidth val="182"/>
        <c:axId val="-1529048688"/>
        <c:axId val="-1529050864"/>
      </c:barChart>
      <c:catAx>
        <c:axId val="-15290486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29050864"/>
        <c:crosses val="autoZero"/>
        <c:auto val="1"/>
        <c:lblAlgn val="ctr"/>
        <c:lblOffset val="100"/>
        <c:noMultiLvlLbl val="0"/>
      </c:catAx>
      <c:valAx>
        <c:axId val="-1529050864"/>
        <c:scaling>
          <c:orientation val="minMax"/>
        </c:scaling>
        <c:delete val="0"/>
        <c:axPos val="b"/>
        <c:majorGridlines>
          <c:spPr>
            <a:ln w="9525" cap="flat" cmpd="sng" algn="ctr">
              <a:solidFill>
                <a:schemeClr val="tx1">
                  <a:lumMod val="15000"/>
                  <a:lumOff val="85000"/>
                </a:schemeClr>
              </a:solidFill>
              <a:round/>
            </a:ln>
            <a:effectLst/>
          </c:spPr>
        </c:majorGridlines>
        <c:numFmt formatCode="0&quot;人&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29048688"/>
        <c:crosses val="autoZero"/>
        <c:crossBetween val="between"/>
      </c:valAx>
      <c:spPr>
        <a:noFill/>
        <a:ln>
          <a:noFill/>
        </a:ln>
        <a:effectLst/>
      </c:spPr>
    </c:plotArea>
    <c:legend>
      <c:legendPos val="b"/>
      <c:layout>
        <c:manualLayout>
          <c:xMode val="edge"/>
          <c:yMode val="edge"/>
          <c:x val="0.34709510261389692"/>
          <c:y val="0.93442246241831983"/>
          <c:w val="0.22558406147210289"/>
          <c:h val="6.557753758168016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'集計 (年代別)'!$E$25</c:f>
              <c:strCache>
                <c:ptCount val="1"/>
                <c:pt idx="0">
                  <c:v>20代・30代</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(年代別)'!$D$26:$D$29</c:f>
              <c:strCache>
                <c:ptCount val="4"/>
                <c:pt idx="0">
                  <c:v>投票する</c:v>
                </c:pt>
                <c:pt idx="1">
                  <c:v>投票しない</c:v>
                </c:pt>
                <c:pt idx="2">
                  <c:v>わからない</c:v>
                </c:pt>
                <c:pt idx="3">
                  <c:v>無回答</c:v>
                </c:pt>
              </c:strCache>
            </c:strRef>
          </c:cat>
          <c:val>
            <c:numRef>
              <c:f>'集計 (年代別)'!$E$26:$E$29</c:f>
              <c:numCache>
                <c:formatCode>0"人"</c:formatCode>
                <c:ptCount val="4"/>
                <c:pt idx="0">
                  <c:v>25</c:v>
                </c:pt>
                <c:pt idx="1">
                  <c:v>8</c:v>
                </c:pt>
                <c:pt idx="2">
                  <c:v>21</c:v>
                </c:pt>
                <c:pt idx="3">
                  <c:v>1</c:v>
                </c:pt>
              </c:numCache>
            </c:numRef>
          </c:val>
        </c:ser>
        <c:ser>
          <c:idx val="1"/>
          <c:order val="1"/>
          <c:tx>
            <c:strRef>
              <c:f>'集計 (年代別)'!$F$25</c:f>
              <c:strCache>
                <c:ptCount val="1"/>
                <c:pt idx="0">
                  <c:v>40代以上</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(年代別)'!$D$26:$D$29</c:f>
              <c:strCache>
                <c:ptCount val="4"/>
                <c:pt idx="0">
                  <c:v>投票する</c:v>
                </c:pt>
                <c:pt idx="1">
                  <c:v>投票しない</c:v>
                </c:pt>
                <c:pt idx="2">
                  <c:v>わからない</c:v>
                </c:pt>
                <c:pt idx="3">
                  <c:v>無回答</c:v>
                </c:pt>
              </c:strCache>
            </c:strRef>
          </c:cat>
          <c:val>
            <c:numRef>
              <c:f>'集計 (年代別)'!$F$26:$F$29</c:f>
              <c:numCache>
                <c:formatCode>0"人"</c:formatCode>
                <c:ptCount val="4"/>
                <c:pt idx="0">
                  <c:v>105</c:v>
                </c:pt>
                <c:pt idx="1">
                  <c:v>11</c:v>
                </c:pt>
                <c:pt idx="2">
                  <c:v>45</c:v>
                </c:pt>
                <c:pt idx="3">
                  <c:v>6</c:v>
                </c:pt>
              </c:numCache>
            </c:numRef>
          </c:val>
        </c:ser>
        <c:dLbls>
          <c:dLblPos val="inEnd"/>
          <c:showLegendKey val="0"/>
          <c:showVal val="1"/>
          <c:showCatName val="0"/>
          <c:showSerName val="0"/>
          <c:showPercent val="0"/>
          <c:showBubbleSize val="0"/>
        </c:dLbls>
        <c:gapWidth val="182"/>
        <c:axId val="-1529049232"/>
        <c:axId val="-1529051408"/>
      </c:barChart>
      <c:catAx>
        <c:axId val="-15290492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29051408"/>
        <c:crosses val="autoZero"/>
        <c:auto val="1"/>
        <c:lblAlgn val="ctr"/>
        <c:lblOffset val="100"/>
        <c:noMultiLvlLbl val="0"/>
      </c:catAx>
      <c:valAx>
        <c:axId val="-1529051408"/>
        <c:scaling>
          <c:orientation val="minMax"/>
        </c:scaling>
        <c:delete val="0"/>
        <c:axPos val="b"/>
        <c:majorGridlines>
          <c:spPr>
            <a:ln w="9525" cap="flat" cmpd="sng" algn="ctr">
              <a:solidFill>
                <a:schemeClr val="tx1">
                  <a:lumMod val="15000"/>
                  <a:lumOff val="85000"/>
                </a:schemeClr>
              </a:solidFill>
              <a:round/>
            </a:ln>
            <a:effectLst/>
          </c:spPr>
        </c:majorGridlines>
        <c:numFmt formatCode="0&quot;人&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29049232"/>
        <c:crosses val="autoZero"/>
        <c:crossBetween val="between"/>
      </c:valAx>
      <c:spPr>
        <a:noFill/>
        <a:ln>
          <a:noFill/>
        </a:ln>
        <a:effectLst/>
      </c:spPr>
    </c:plotArea>
    <c:legend>
      <c:legendPos val="b"/>
      <c:layout>
        <c:manualLayout>
          <c:xMode val="edge"/>
          <c:yMode val="edge"/>
          <c:x val="0.30071465761232996"/>
          <c:y val="0.93351768984991057"/>
          <c:w val="0.27196450647366982"/>
          <c:h val="6.648231015008945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'集計 (年代別)'!$E$32</c:f>
              <c:strCache>
                <c:ptCount val="1"/>
                <c:pt idx="0">
                  <c:v>20代・30代</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(年代別)'!$D$33:$D$36</c:f>
              <c:strCache>
                <c:ptCount val="4"/>
                <c:pt idx="0">
                  <c:v>興味がないから</c:v>
                </c:pt>
                <c:pt idx="1">
                  <c:v>投票しても結果は変わらないから</c:v>
                </c:pt>
                <c:pt idx="2">
                  <c:v>面倒だから</c:v>
                </c:pt>
                <c:pt idx="3">
                  <c:v>その他</c:v>
                </c:pt>
              </c:strCache>
            </c:strRef>
          </c:cat>
          <c:val>
            <c:numRef>
              <c:f>'集計 (年代別)'!$E$33:$E$36</c:f>
              <c:numCache>
                <c:formatCode>0"人"</c:formatCode>
                <c:ptCount val="4"/>
                <c:pt idx="0">
                  <c:v>9</c:v>
                </c:pt>
                <c:pt idx="1">
                  <c:v>1</c:v>
                </c:pt>
                <c:pt idx="2">
                  <c:v>1</c:v>
                </c:pt>
                <c:pt idx="3">
                  <c:v>0</c:v>
                </c:pt>
              </c:numCache>
            </c:numRef>
          </c:val>
        </c:ser>
        <c:ser>
          <c:idx val="1"/>
          <c:order val="1"/>
          <c:tx>
            <c:strRef>
              <c:f>'集計 (年代別)'!$F$32</c:f>
              <c:strCache>
                <c:ptCount val="1"/>
                <c:pt idx="0">
                  <c:v>40代以上</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'集計 (年代別)'!$D$33:$D$36</c:f>
              <c:strCache>
                <c:ptCount val="4"/>
                <c:pt idx="0">
                  <c:v>興味がないから</c:v>
                </c:pt>
                <c:pt idx="1">
                  <c:v>投票しても結果は変わらないから</c:v>
                </c:pt>
                <c:pt idx="2">
                  <c:v>面倒だから</c:v>
                </c:pt>
                <c:pt idx="3">
                  <c:v>その他</c:v>
                </c:pt>
              </c:strCache>
            </c:strRef>
          </c:cat>
          <c:val>
            <c:numRef>
              <c:f>'集計 (年代別)'!$F$33:$F$36</c:f>
              <c:numCache>
                <c:formatCode>0"人"</c:formatCode>
                <c:ptCount val="4"/>
                <c:pt idx="0">
                  <c:v>7</c:v>
                </c:pt>
                <c:pt idx="1">
                  <c:v>6</c:v>
                </c:pt>
                <c:pt idx="2">
                  <c:v>2</c:v>
                </c:pt>
                <c:pt idx="3">
                  <c:v>1</c:v>
                </c:pt>
              </c:numCache>
            </c:numRef>
          </c:val>
        </c:ser>
        <c:dLbls>
          <c:dLblPos val="inEnd"/>
          <c:showLegendKey val="0"/>
          <c:showVal val="1"/>
          <c:showCatName val="0"/>
          <c:showSerName val="0"/>
          <c:showPercent val="0"/>
          <c:showBubbleSize val="0"/>
        </c:dLbls>
        <c:gapWidth val="182"/>
        <c:axId val="-1529043248"/>
        <c:axId val="-1529045424"/>
      </c:barChart>
      <c:catAx>
        <c:axId val="-15290432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29045424"/>
        <c:crosses val="autoZero"/>
        <c:auto val="1"/>
        <c:lblAlgn val="ctr"/>
        <c:lblOffset val="100"/>
        <c:noMultiLvlLbl val="0"/>
      </c:catAx>
      <c:valAx>
        <c:axId val="-1529045424"/>
        <c:scaling>
          <c:orientation val="minMax"/>
        </c:scaling>
        <c:delete val="0"/>
        <c:axPos val="b"/>
        <c:majorGridlines>
          <c:spPr>
            <a:ln w="9525" cap="flat" cmpd="sng" algn="ctr">
              <a:solidFill>
                <a:schemeClr val="tx1">
                  <a:lumMod val="15000"/>
                  <a:lumOff val="85000"/>
                </a:schemeClr>
              </a:solidFill>
              <a:round/>
            </a:ln>
            <a:effectLst/>
          </c:spPr>
        </c:majorGridlines>
        <c:numFmt formatCode="0&quot;人&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29043248"/>
        <c:crosses val="autoZero"/>
        <c:crossBetween val="between"/>
      </c:valAx>
      <c:spPr>
        <a:noFill/>
        <a:ln>
          <a:noFill/>
        </a:ln>
        <a:effectLst/>
      </c:spPr>
    </c:plotArea>
    <c:legend>
      <c:legendPos val="b"/>
      <c:layout>
        <c:manualLayout>
          <c:xMode val="edge"/>
          <c:yMode val="edge"/>
          <c:x val="0.31199638747757596"/>
          <c:y val="0.92980518918824884"/>
          <c:w val="0.26068277660842382"/>
          <c:h val="7.0194810811751177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9/12/2016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9/12/2016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kumimoji="1"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kumimoji="1"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kumimoji="1"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23358" y="1964267"/>
            <a:ext cx="9736767" cy="2421464"/>
          </a:xfrm>
        </p:spPr>
        <p:txBody>
          <a:bodyPr/>
          <a:lstStyle/>
          <a:p>
            <a:r>
              <a:rPr kumimoji="1" lang="ja-JP" altLang="en-US" dirty="0" smtClean="0"/>
              <a:t>代議員に関する意識調査アンケート</a:t>
            </a:r>
            <a:r>
              <a:rPr kumimoji="1" lang="en-US" altLang="ja-JP" dirty="0" smtClean="0"/>
              <a:t/>
            </a:r>
            <a:br>
              <a:rPr kumimoji="1" lang="en-US" altLang="ja-JP" dirty="0" smtClean="0"/>
            </a:br>
            <a:r>
              <a:rPr lang="ja-JP" altLang="en-US" dirty="0" smtClean="0"/>
              <a:t>結果報告（</a:t>
            </a:r>
            <a:r>
              <a:rPr lang="en-US" altLang="ja-JP" dirty="0" smtClean="0"/>
              <a:t>2016</a:t>
            </a:r>
            <a:r>
              <a:rPr lang="ja-JP" altLang="en-US" dirty="0" smtClean="0"/>
              <a:t>年</a:t>
            </a:r>
            <a:r>
              <a:rPr lang="en-US" altLang="ja-JP" dirty="0" smtClean="0"/>
              <a:t>9</a:t>
            </a:r>
            <a:r>
              <a:rPr lang="ja-JP" altLang="en-US" dirty="0" smtClean="0"/>
              <a:t>月</a:t>
            </a:r>
            <a:r>
              <a:rPr lang="en-US" altLang="ja-JP" dirty="0" smtClean="0"/>
              <a:t>25</a:t>
            </a:r>
            <a:r>
              <a:rPr lang="ja-JP" altLang="en-US" dirty="0" smtClean="0"/>
              <a:t>日）</a:t>
            </a:r>
            <a:endParaRPr kumimoji="1" lang="ja-JP" altLang="en-US" dirty="0"/>
          </a:p>
        </p:txBody>
      </p:sp>
      <p:sp>
        <p:nvSpPr>
          <p:cNvPr id="3" name="サブタイトル 2"/>
          <p:cNvSpPr>
            <a:spLocks noGrp="1"/>
          </p:cNvSpPr>
          <p:nvPr>
            <p:ph type="subTitle" idx="1"/>
          </p:nvPr>
        </p:nvSpPr>
        <p:spPr/>
        <p:txBody>
          <a:bodyPr>
            <a:normAutofit/>
          </a:bodyPr>
          <a:lstStyle/>
          <a:p>
            <a:r>
              <a:rPr kumimoji="1" lang="ja-JP" altLang="en-US" sz="2400" dirty="0" smtClean="0"/>
              <a:t>第</a:t>
            </a:r>
            <a:r>
              <a:rPr kumimoji="1" lang="en-US" altLang="ja-JP" sz="2400" dirty="0" smtClean="0"/>
              <a:t>153</a:t>
            </a:r>
            <a:r>
              <a:rPr kumimoji="1" lang="ja-JP" altLang="en-US" sz="2400" dirty="0" smtClean="0"/>
              <a:t>回福岡産科婦人科学会</a:t>
            </a:r>
            <a:endParaRPr kumimoji="1" lang="ja-JP" altLang="en-US" sz="2400" dirty="0"/>
          </a:p>
        </p:txBody>
      </p:sp>
    </p:spTree>
    <p:extLst>
      <p:ext uri="{BB962C8B-B14F-4D97-AF65-F5344CB8AC3E}">
        <p14:creationId xmlns:p14="http://schemas.microsoft.com/office/powerpoint/2010/main" val="3720929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⑤　④</a:t>
            </a:r>
            <a:r>
              <a:rPr lang="ja-JP" altLang="en-US" dirty="0"/>
              <a:t>で「投票しない」とされた方の</a:t>
            </a:r>
            <a:r>
              <a:rPr lang="ja-JP" altLang="en-US" dirty="0" smtClean="0"/>
              <a:t>理由</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403174227"/>
              </p:ext>
            </p:extLst>
          </p:nvPr>
        </p:nvGraphicFramePr>
        <p:xfrm>
          <a:off x="685800" y="2141537"/>
          <a:ext cx="10131425" cy="44702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182545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⑥　その他、ご意見</a:t>
            </a:r>
            <a:endParaRPr kumimoji="1" lang="ja-JP" altLang="en-US" dirty="0"/>
          </a:p>
        </p:txBody>
      </p:sp>
      <p:sp>
        <p:nvSpPr>
          <p:cNvPr id="3" name="コンテンツ プレースホルダー 2"/>
          <p:cNvSpPr>
            <a:spLocks noGrp="1"/>
          </p:cNvSpPr>
          <p:nvPr>
            <p:ph idx="1"/>
          </p:nvPr>
        </p:nvSpPr>
        <p:spPr>
          <a:xfrm>
            <a:off x="685801" y="2065866"/>
            <a:ext cx="10131425" cy="4343559"/>
          </a:xfrm>
        </p:spPr>
        <p:txBody>
          <a:bodyPr>
            <a:normAutofit/>
          </a:bodyPr>
          <a:lstStyle/>
          <a:p>
            <a:r>
              <a:rPr lang="ja-JP" altLang="en-US" dirty="0"/>
              <a:t>地域の意見を反映させることが出来るように代議員を選出して欲しい					</a:t>
            </a:r>
          </a:p>
          <a:p>
            <a:r>
              <a:rPr lang="ja-JP" altLang="en-US" dirty="0"/>
              <a:t>信じてお任せします					</a:t>
            </a:r>
          </a:p>
          <a:p>
            <a:r>
              <a:rPr lang="ja-JP" altLang="en-US" dirty="0"/>
              <a:t>役員になり、出席しなければならない仕事が生じた場合、分娩の際に迷惑をかけます。一人開業医には難しいことが多すぎます。									</a:t>
            </a:r>
          </a:p>
          <a:p>
            <a:r>
              <a:rPr lang="ja-JP" altLang="en-US" dirty="0"/>
              <a:t>そもそも選挙の形をとっているが、実質的には内定者の認定のようなものとなっている。代議員の役割が分からない。代議員の活動内容が一般会員には伝わっていない。						</a:t>
            </a:r>
          </a:p>
          <a:p>
            <a:r>
              <a:rPr lang="ja-JP" altLang="en-US" dirty="0"/>
              <a:t>代議員会において代議員の意見が反映されるようであれば、立候補での真の選挙を行うことには意義があると思います。					</a:t>
            </a:r>
          </a:p>
          <a:p>
            <a:r>
              <a:rPr lang="ja-JP" altLang="en-US" dirty="0"/>
              <a:t>学会に限らず豊かになったかつ情報インフラが高度化した社会では、争点（対立点）が小さくなり、選挙より（議会制）民主主義そのものが機能しなくなると言われています。盛り上がらないのは社会的に当然の減少と思います。													</a:t>
            </a:r>
          </a:p>
          <a:p>
            <a:endParaRPr kumimoji="1" lang="ja-JP" altLang="en-US" dirty="0"/>
          </a:p>
        </p:txBody>
      </p:sp>
    </p:spTree>
    <p:extLst>
      <p:ext uri="{BB962C8B-B14F-4D97-AF65-F5344CB8AC3E}">
        <p14:creationId xmlns:p14="http://schemas.microsoft.com/office/powerpoint/2010/main" val="1299307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⑥　その他、ご意見</a:t>
            </a:r>
            <a:endParaRPr kumimoji="1" lang="ja-JP" altLang="en-US" dirty="0"/>
          </a:p>
        </p:txBody>
      </p:sp>
      <p:sp>
        <p:nvSpPr>
          <p:cNvPr id="3" name="コンテンツ プレースホルダー 2"/>
          <p:cNvSpPr>
            <a:spLocks noGrp="1"/>
          </p:cNvSpPr>
          <p:nvPr>
            <p:ph idx="1"/>
          </p:nvPr>
        </p:nvSpPr>
        <p:spPr>
          <a:xfrm>
            <a:off x="685801" y="1742536"/>
            <a:ext cx="10131425" cy="4666889"/>
          </a:xfrm>
        </p:spPr>
        <p:txBody>
          <a:bodyPr>
            <a:normAutofit fontScale="92500" lnSpcReduction="20000"/>
          </a:bodyPr>
          <a:lstStyle/>
          <a:p>
            <a:r>
              <a:rPr lang="ja-JP" altLang="en-US" sz="1900" dirty="0"/>
              <a:t>仕事が忙しいと代議員など出来ません。暇な先生がされれば良いと思います。					</a:t>
            </a:r>
          </a:p>
          <a:p>
            <a:r>
              <a:rPr lang="ja-JP" altLang="en-US" sz="1900" dirty="0"/>
              <a:t>今後ともよろしくお願い致します					</a:t>
            </a:r>
          </a:p>
          <a:p>
            <a:r>
              <a:rPr lang="ja-JP" altLang="en-US" sz="1900" dirty="0"/>
              <a:t>代議員に関しては私が監事の時に当時の吉村理事長に出した意見書がありますので、参考までに別途送付									</a:t>
            </a:r>
          </a:p>
          <a:p>
            <a:r>
              <a:rPr lang="ja-JP" altLang="en-US" sz="1900" dirty="0"/>
              <a:t>代議員になって頂く方は産科・婦人科領域に精通した方々だと思っております。代議員の方々には感謝しております。自分に無関係だとは思っておりませんが、現在、自分の能力は日常の診療・経営で精一杯な状況であることも事実です。										</a:t>
            </a:r>
          </a:p>
          <a:p>
            <a:r>
              <a:rPr lang="ja-JP" altLang="en-US" sz="1900" dirty="0"/>
              <a:t>投票による選出が必ずしも民主的ではなく、数の暴力になることがあると思います。少数意見も取り上げるしくみも必要と考えます。										</a:t>
            </a:r>
          </a:p>
          <a:p>
            <a:r>
              <a:rPr lang="ja-JP" altLang="en-US" sz="1900" dirty="0"/>
              <a:t>代議員がどのようなことをなさっているのかは知りません。					</a:t>
            </a:r>
          </a:p>
          <a:p>
            <a:r>
              <a:rPr lang="ja-JP" altLang="en-US" sz="1900" dirty="0"/>
              <a:t>余裕がない（時間的・精神的）					</a:t>
            </a:r>
          </a:p>
          <a:p>
            <a:r>
              <a:rPr lang="ja-JP" altLang="en-US" sz="1900" dirty="0"/>
              <a:t>代議員とは？					</a:t>
            </a:r>
          </a:p>
          <a:p>
            <a:r>
              <a:rPr lang="ja-JP" altLang="en-US" sz="1900" dirty="0"/>
              <a:t>現行の方法で特に問題を感じない	</a:t>
            </a:r>
            <a:r>
              <a:rPr lang="ja-JP" altLang="en-US" dirty="0"/>
              <a:t>				</a:t>
            </a:r>
            <a:r>
              <a:rPr lang="ja-JP" altLang="en-US" dirty="0"/>
              <a:t>												</a:t>
            </a:r>
          </a:p>
          <a:p>
            <a:endParaRPr kumimoji="1" lang="ja-JP" altLang="en-US" dirty="0"/>
          </a:p>
        </p:txBody>
      </p:sp>
    </p:spTree>
    <p:extLst>
      <p:ext uri="{BB962C8B-B14F-4D97-AF65-F5344CB8AC3E}">
        <p14:creationId xmlns:p14="http://schemas.microsoft.com/office/powerpoint/2010/main" val="1085606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⑥　その他、ご意見</a:t>
            </a:r>
            <a:endParaRPr kumimoji="1" lang="ja-JP" altLang="en-US" dirty="0"/>
          </a:p>
        </p:txBody>
      </p:sp>
      <p:sp>
        <p:nvSpPr>
          <p:cNvPr id="3" name="コンテンツ プレースホルダー 2"/>
          <p:cNvSpPr>
            <a:spLocks noGrp="1"/>
          </p:cNvSpPr>
          <p:nvPr>
            <p:ph idx="1"/>
          </p:nvPr>
        </p:nvSpPr>
        <p:spPr>
          <a:xfrm>
            <a:off x="685801" y="2260121"/>
            <a:ext cx="10131425" cy="4149304"/>
          </a:xfrm>
        </p:spPr>
        <p:txBody>
          <a:bodyPr>
            <a:normAutofit/>
          </a:bodyPr>
          <a:lstStyle/>
          <a:p>
            <a:r>
              <a:rPr lang="ja-JP" altLang="en-US" dirty="0"/>
              <a:t>代議員が何をしているのかよく分からない。名誉職になっているのか？					</a:t>
            </a:r>
          </a:p>
          <a:p>
            <a:r>
              <a:rPr lang="ja-JP" altLang="en-US" dirty="0"/>
              <a:t>高齢者の意見が優先される</a:t>
            </a:r>
            <a:r>
              <a:rPr lang="ja-JP" altLang="en-US" dirty="0" err="1"/>
              <a:t>で</a:t>
            </a:r>
            <a:r>
              <a:rPr lang="ja-JP" altLang="en-US" dirty="0"/>
              <a:t>あろうため、若手が代議員になっても意義は無い				</a:t>
            </a:r>
          </a:p>
          <a:p>
            <a:r>
              <a:rPr lang="ja-JP" altLang="en-US" dirty="0"/>
              <a:t>実地で臨床をしていると、制度設計の不備、意見など多々持ち合わせるが、高齢の実地に臨床をしていない保険審査の医師には、例え意見しても聴く耳を持たない。通らないことが多く</a:t>
            </a:r>
            <a:r>
              <a:rPr lang="ja-JP" altLang="en-US" dirty="0" smtClean="0"/>
              <a:t>諦めました。	</a:t>
            </a:r>
            <a:endParaRPr lang="ja-JP" altLang="en-US" dirty="0"/>
          </a:p>
          <a:p>
            <a:r>
              <a:rPr lang="ja-JP" altLang="en-US" dirty="0"/>
              <a:t>立候補者は抱負を示すことが必要					</a:t>
            </a:r>
          </a:p>
          <a:p>
            <a:r>
              <a:rPr lang="ja-JP" altLang="en-US" dirty="0"/>
              <a:t>今までが各ブロックにて選出されているので、今後も代議員の選出の選挙はないと思います</a:t>
            </a:r>
            <a:r>
              <a:rPr lang="ja-JP" altLang="en-US" dirty="0" smtClean="0"/>
              <a:t>。</a:t>
            </a:r>
            <a:endParaRPr lang="ja-JP" altLang="en-US" dirty="0"/>
          </a:p>
          <a:p>
            <a:r>
              <a:rPr lang="ja-JP" altLang="en-US" dirty="0"/>
              <a:t>大学病院・医学部の勤務医の占める割合を限定してはいかがでしょうか？						</a:t>
            </a:r>
            <a:r>
              <a:rPr lang="ja-JP" altLang="en-US" dirty="0"/>
              <a:t>												</a:t>
            </a:r>
          </a:p>
          <a:p>
            <a:endParaRPr kumimoji="1" lang="ja-JP" altLang="en-US" dirty="0"/>
          </a:p>
        </p:txBody>
      </p:sp>
    </p:spTree>
    <p:extLst>
      <p:ext uri="{BB962C8B-B14F-4D97-AF65-F5344CB8AC3E}">
        <p14:creationId xmlns:p14="http://schemas.microsoft.com/office/powerpoint/2010/main" val="4150143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6737" y="497456"/>
            <a:ext cx="10131425" cy="5860211"/>
          </a:xfrm>
        </p:spPr>
        <p:txBody>
          <a:bodyPr/>
          <a:lstStyle/>
          <a:p>
            <a:r>
              <a:rPr lang="ja-JP" altLang="en-US" dirty="0" smtClean="0"/>
              <a:t>代議員</a:t>
            </a:r>
            <a:r>
              <a:rPr lang="ja-JP" altLang="en-US" dirty="0"/>
              <a:t>選挙</a:t>
            </a:r>
            <a:r>
              <a:rPr lang="ja-JP" altLang="en-US" dirty="0" smtClean="0"/>
              <a:t>に向け、代議員選挙に関しての周知度や興味について確認することを目的とし、アンケート調査を実施</a:t>
            </a:r>
            <a:r>
              <a:rPr lang="en-US" altLang="ja-JP" dirty="0" smtClean="0"/>
              <a:t/>
            </a:r>
            <a:br>
              <a:rPr lang="en-US" altLang="ja-JP" dirty="0" smtClean="0"/>
            </a:br>
            <a:r>
              <a:rPr lang="en-US" altLang="ja-JP" dirty="0"/>
              <a:t/>
            </a:r>
            <a:br>
              <a:rPr lang="en-US" altLang="ja-JP" dirty="0"/>
            </a:br>
            <a:r>
              <a:rPr lang="ja-JP" altLang="en-US" dirty="0" smtClean="0"/>
              <a:t>福岡県の全会員</a:t>
            </a:r>
            <a:r>
              <a:rPr lang="en-US" altLang="ja-JP" dirty="0" smtClean="0"/>
              <a:t>694</a:t>
            </a:r>
            <a:r>
              <a:rPr lang="ja-JP" altLang="en-US" dirty="0" smtClean="0"/>
              <a:t>名に対してアンケート用紙を配布し、</a:t>
            </a:r>
            <a:r>
              <a:rPr lang="en-US" altLang="ja-JP" dirty="0" smtClean="0"/>
              <a:t>258</a:t>
            </a:r>
            <a:r>
              <a:rPr lang="ja-JP" altLang="en-US" dirty="0" smtClean="0"/>
              <a:t>名の会員より回答</a:t>
            </a:r>
            <a:endParaRPr kumimoji="1" lang="ja-JP" altLang="en-US" dirty="0"/>
          </a:p>
        </p:txBody>
      </p:sp>
    </p:spTree>
    <p:extLst>
      <p:ext uri="{BB962C8B-B14F-4D97-AF65-F5344CB8AC3E}">
        <p14:creationId xmlns:p14="http://schemas.microsoft.com/office/powerpoint/2010/main" val="2520078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アンケート回答割合（年代別）</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772855898"/>
              </p:ext>
            </p:extLst>
          </p:nvPr>
        </p:nvGraphicFramePr>
        <p:xfrm>
          <a:off x="685801" y="2141538"/>
          <a:ext cx="10131425" cy="3649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0359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アンケート回答割合（男女別）</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386183045"/>
              </p:ext>
            </p:extLst>
          </p:nvPr>
        </p:nvGraphicFramePr>
        <p:xfrm>
          <a:off x="685800" y="2141538"/>
          <a:ext cx="10131425" cy="3649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84864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アンケート回答割合（勤務先別）</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757278084"/>
              </p:ext>
            </p:extLst>
          </p:nvPr>
        </p:nvGraphicFramePr>
        <p:xfrm>
          <a:off x="685800" y="2141538"/>
          <a:ext cx="10131425" cy="3649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4578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①　代議員選出に関しての興味</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499086146"/>
              </p:ext>
            </p:extLst>
          </p:nvPr>
        </p:nvGraphicFramePr>
        <p:xfrm>
          <a:off x="685801" y="2141537"/>
          <a:ext cx="10131425" cy="42247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3906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②　①</a:t>
            </a:r>
            <a:r>
              <a:rPr lang="ja-JP" altLang="en-US" dirty="0"/>
              <a:t>で「非常に興味がある」「少しは興味がある」を選出した人は、満</a:t>
            </a:r>
            <a:r>
              <a:rPr lang="en-US" altLang="ja-JP" dirty="0"/>
              <a:t>5</a:t>
            </a:r>
            <a:r>
              <a:rPr lang="ja-JP" altLang="en-US" dirty="0"/>
              <a:t>年以上の会員であれば誰でも立候補することができることを知って</a:t>
            </a:r>
            <a:r>
              <a:rPr lang="ja-JP" altLang="en-US" dirty="0" smtClean="0"/>
              <a:t>いるか</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949805566"/>
              </p:ext>
            </p:extLst>
          </p:nvPr>
        </p:nvGraphicFramePr>
        <p:xfrm>
          <a:off x="685800" y="2141537"/>
          <a:ext cx="10131425" cy="42765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8208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③　①で「ほとんど興味がない」「全く興味がない」を選択した</a:t>
            </a:r>
            <a:r>
              <a:rPr lang="ja-JP" altLang="en-US" dirty="0" smtClean="0"/>
              <a:t>人の、</a:t>
            </a:r>
            <a:r>
              <a:rPr lang="ja-JP" altLang="en-US" dirty="0"/>
              <a:t>興味がない</a:t>
            </a:r>
            <a:r>
              <a:rPr lang="ja-JP" altLang="en-US" dirty="0" smtClean="0"/>
              <a:t>理由</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261436089"/>
              </p:ext>
            </p:extLst>
          </p:nvPr>
        </p:nvGraphicFramePr>
        <p:xfrm>
          <a:off x="685800" y="2141538"/>
          <a:ext cx="10131425" cy="44300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0722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④　立候補者が定数を上回り、代議員選出に投票が必要になった場合、</a:t>
            </a:r>
            <a:r>
              <a:rPr lang="ja-JP" altLang="en-US" dirty="0" smtClean="0"/>
              <a:t>投票する</a:t>
            </a:r>
            <a:r>
              <a:rPr lang="ja-JP" altLang="en-US" dirty="0"/>
              <a:t>か</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1700094"/>
              </p:ext>
            </p:extLst>
          </p:nvPr>
        </p:nvGraphicFramePr>
        <p:xfrm>
          <a:off x="685800" y="2141538"/>
          <a:ext cx="10131425" cy="43697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20239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空">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TM03457452[[fn=天空]]</Template>
  <TotalTime>143</TotalTime>
  <Words>135</Words>
  <Application>Microsoft Office PowerPoint</Application>
  <PresentationFormat>ワイド画面</PresentationFormat>
  <Paragraphs>43</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Ｐゴシック</vt:lpstr>
      <vt:lpstr>Arial</vt:lpstr>
      <vt:lpstr>Calibri</vt:lpstr>
      <vt:lpstr>Calibri Light</vt:lpstr>
      <vt:lpstr>天空</vt:lpstr>
      <vt:lpstr>代議員に関する意識調査アンケート 結果報告（2016年9月25日）</vt:lpstr>
      <vt:lpstr>代議員選挙に向け、代議員選挙に関しての周知度や興味について確認することを目的とし、アンケート調査を実施  福岡県の全会員694名に対してアンケート用紙を配布し、258名の会員より回答</vt:lpstr>
      <vt:lpstr>アンケート回答割合（年代別）</vt:lpstr>
      <vt:lpstr>アンケート回答割合（男女別）</vt:lpstr>
      <vt:lpstr>アンケート回答割合（勤務先別）</vt:lpstr>
      <vt:lpstr>①　代議員選出に関しての興味</vt:lpstr>
      <vt:lpstr>②　①で「非常に興味がある」「少しは興味がある」を選出した人は、満5年以上の会員であれば誰でも立候補することができることを知っているか</vt:lpstr>
      <vt:lpstr>③　①で「ほとんど興味がない」「全く興味がない」を選択した人の、興味がない理由</vt:lpstr>
      <vt:lpstr>④　立候補者が定数を上回り、代議員選出に投票が必要になった場合、投票するか</vt:lpstr>
      <vt:lpstr>⑤　④で「投票しない」とされた方の理由</vt:lpstr>
      <vt:lpstr>⑥　その他、ご意見</vt:lpstr>
      <vt:lpstr>⑥　その他、ご意見</vt:lpstr>
      <vt:lpstr>⑥　その他、ご意見</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代議員に関する意識調査アンケート 結果報告（2016年9月25日）</dc:title>
  <dc:creator>hisho</dc:creator>
  <cp:lastModifiedBy>hisho</cp:lastModifiedBy>
  <cp:revision>11</cp:revision>
  <dcterms:created xsi:type="dcterms:W3CDTF">2016-09-09T04:18:11Z</dcterms:created>
  <dcterms:modified xsi:type="dcterms:W3CDTF">2016-09-12T02:09:14Z</dcterms:modified>
</cp:coreProperties>
</file>